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8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1836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514350" y="4207345"/>
            <a:ext cx="3852869" cy="349507"/>
            <a:chOff x="0" y="0"/>
            <a:chExt cx="2168051" cy="19667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168051" cy="196671"/>
            </a:xfrm>
            <a:custGeom>
              <a:avLst/>
              <a:gdLst/>
              <a:ahLst/>
              <a:cxnLst/>
              <a:rect l="l" t="t" r="r" b="b"/>
              <a:pathLst>
                <a:path w="2168051" h="196671">
                  <a:moveTo>
                    <a:pt x="0" y="0"/>
                  </a:moveTo>
                  <a:lnTo>
                    <a:pt x="2168051" y="0"/>
                  </a:lnTo>
                  <a:lnTo>
                    <a:pt x="2168051" y="196671"/>
                  </a:lnTo>
                  <a:lnTo>
                    <a:pt x="0" y="196671"/>
                  </a:lnTo>
                  <a:close/>
                </a:path>
              </a:pathLst>
            </a:custGeom>
            <a:solidFill>
              <a:srgbClr val="F8F5FF"/>
            </a:solidFill>
            <a:ln w="9525" cap="sq">
              <a:solidFill>
                <a:srgbClr val="231076"/>
              </a:solidFill>
              <a:miter/>
            </a:ln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17280" tIns="17280" rIns="17280" bIns="17280" rtlCol="0" anchor="ctr"/>
            <a:lstStyle/>
            <a:p>
              <a:pPr algn="ctr">
                <a:lnSpc>
                  <a:spcPts val="581"/>
                </a:lnSpc>
              </a:pPr>
              <a:endParaRPr sz="900"/>
            </a:p>
          </p:txBody>
        </p:sp>
      </p:grpSp>
      <p:sp>
        <p:nvSpPr>
          <p:cNvPr id="6" name="Freeform 6"/>
          <p:cNvSpPr/>
          <p:nvPr/>
        </p:nvSpPr>
        <p:spPr>
          <a:xfrm>
            <a:off x="4433894" y="-30475"/>
            <a:ext cx="4537790" cy="6182527"/>
          </a:xfrm>
          <a:custGeom>
            <a:avLst/>
            <a:gdLst/>
            <a:ahLst/>
            <a:cxnLst/>
            <a:rect l="l" t="t" r="r" b="b"/>
            <a:pathLst>
              <a:path w="9075579" h="12365054">
                <a:moveTo>
                  <a:pt x="0" y="0"/>
                </a:moveTo>
                <a:lnTo>
                  <a:pt x="9075579" y="0"/>
                </a:lnTo>
                <a:lnTo>
                  <a:pt x="9075579" y="12365054"/>
                </a:lnTo>
                <a:lnTo>
                  <a:pt x="0" y="123650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sz="900"/>
          </a:p>
        </p:txBody>
      </p:sp>
      <p:sp>
        <p:nvSpPr>
          <p:cNvPr id="7" name="TextBox 7"/>
          <p:cNvSpPr txBox="1"/>
          <p:nvPr/>
        </p:nvSpPr>
        <p:spPr>
          <a:xfrm>
            <a:off x="250203" y="3252496"/>
            <a:ext cx="4150353" cy="3458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140"/>
              </a:lnSpc>
            </a:pPr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Peptidoglycan</a:t>
            </a:r>
            <a:endParaRPr lang="en-US" sz="4400" spc="24" dirty="0">
              <a:solidFill>
                <a:srgbClr val="0E0340"/>
              </a:solidFill>
              <a:latin typeface="Anton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447675" y="4478302"/>
            <a:ext cx="3209925" cy="1543053"/>
            <a:chOff x="-35121" y="-136368"/>
            <a:chExt cx="1690825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585384" cy="194984"/>
            </a:xfrm>
            <a:custGeom>
              <a:avLst/>
              <a:gdLst/>
              <a:ahLst/>
              <a:cxnLst/>
              <a:rect l="l" t="t" r="r" b="b"/>
              <a:pathLst>
                <a:path w="1585384" h="194984">
                  <a:moveTo>
                    <a:pt x="0" y="0"/>
                  </a:moveTo>
                  <a:lnTo>
                    <a:pt x="1585384" y="0"/>
                  </a:lnTo>
                  <a:lnTo>
                    <a:pt x="1585384" y="194984"/>
                  </a:lnTo>
                  <a:lnTo>
                    <a:pt x="0" y="194984"/>
                  </a:lnTo>
                  <a:close/>
                </a:path>
              </a:pathLst>
            </a:custGeom>
            <a:solidFill>
              <a:srgbClr val="FBFBF9"/>
            </a:solidFill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-35121" y="-136368"/>
              <a:ext cx="1690825" cy="812800"/>
            </a:xfrm>
            <a:prstGeom prst="rect">
              <a:avLst/>
            </a:prstGeom>
          </p:spPr>
          <p:txBody>
            <a:bodyPr lIns="82550" tIns="82550" rIns="82550" bIns="82550" rtlCol="0" anchor="ctr"/>
            <a:lstStyle/>
            <a:p>
              <a:pPr algn="ctr">
                <a:lnSpc>
                  <a:spcPts val="1298"/>
                </a:lnSpc>
              </a:pPr>
              <a:r>
                <a:rPr lang="en-US" b="1" dirty="0" err="1">
                  <a:latin typeface="TT Chocolates Bold"/>
                </a:rPr>
                <a:t>Prof.Dr</a:t>
              </a:r>
              <a:r>
                <a:rPr lang="en-US" b="1" dirty="0">
                  <a:latin typeface="TT Chocolates Bold"/>
                </a:rPr>
                <a:t>. Saad S. Mahdi Al-Amara</a:t>
              </a: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949424" y="732862"/>
            <a:ext cx="4537790" cy="1667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298"/>
              </a:lnSpc>
            </a:pPr>
            <a:r>
              <a:rPr lang="en-US" sz="1400" b="1" dirty="0">
                <a:solidFill>
                  <a:srgbClr val="2310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OF BASRAH / COLLEGE OF SCIENCE 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47675" y="2352248"/>
            <a:ext cx="4486101" cy="176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00"/>
              </a:lnSpc>
            </a:pPr>
            <a:r>
              <a:rPr lang="en-US" b="1" dirty="0">
                <a:solidFill>
                  <a:srgbClr val="0E0340"/>
                </a:solidFill>
                <a:latin typeface="TT Chocolates Ultra-Bold"/>
              </a:rPr>
              <a:t>LECTURE PhD. 2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77077" y="4266489"/>
            <a:ext cx="3690142" cy="2312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723"/>
              </a:lnSpc>
            </a:pPr>
            <a:r>
              <a:rPr lang="en-US" sz="2000" b="1" dirty="0">
                <a:solidFill>
                  <a:srgbClr val="0E0340"/>
                </a:solidFill>
                <a:latin typeface="TT Chocolates"/>
              </a:rPr>
              <a:t>Department of Biology</a:t>
            </a:r>
          </a:p>
        </p:txBody>
      </p:sp>
      <p:pic>
        <p:nvPicPr>
          <p:cNvPr id="1026" name="Picture 25" descr="شعار الكلية">
            <a:extLst>
              <a:ext uri="{FF2B5EF4-FFF2-40B4-BE49-F238E27FC236}">
                <a16:creationId xmlns:a16="http://schemas.microsoft.com/office/drawing/2014/main" id="{B3DE5048-8FD3-6CD1-655D-E37CD07832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689" y="361281"/>
            <a:ext cx="517128" cy="689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8">
            <a:extLst>
              <a:ext uri="{FF2B5EF4-FFF2-40B4-BE49-F238E27FC236}">
                <a16:creationId xmlns:a16="http://schemas.microsoft.com/office/drawing/2014/main" id="{E418E5DB-3FFC-1C0A-9307-3EB7FDDEC9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071" y="557761"/>
            <a:ext cx="517129" cy="689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975985"/>
            <a:ext cx="81534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Cycloserine</a:t>
            </a:r>
            <a:endParaRPr lang="en-US" b="1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b="1" dirty="0">
                <a:latin typeface="Arial" pitchFamily="34" charset="0"/>
                <a:cs typeface="Arial" pitchFamily="34" charset="0"/>
              </a:rPr>
              <a:t> a compound chemically related to D-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alanine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, prevents the incorporation</a:t>
            </a:r>
            <a:br>
              <a:rPr lang="en-US" b="1" dirty="0">
                <a:latin typeface="Arial" pitchFamily="34" charset="0"/>
                <a:cs typeface="Arial" pitchFamily="34" charset="0"/>
              </a:rPr>
            </a:br>
            <a:r>
              <a:rPr lang="en-US" b="1" dirty="0">
                <a:latin typeface="Arial" pitchFamily="34" charset="0"/>
                <a:cs typeface="Arial" pitchFamily="34" charset="0"/>
              </a:rPr>
              <a:t>of D-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alanine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into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muramyl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pentapeptide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through its inhibitory action on </a:t>
            </a:r>
            <a:r>
              <a:rPr lang="en-US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dipeptide</a:t>
            </a:r>
            <a:r>
              <a:rPr lang="en-US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synthetase</a:t>
            </a:r>
            <a:r>
              <a:rPr lang="en-US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and </a:t>
            </a:r>
            <a:r>
              <a:rPr lang="en-US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alanine</a:t>
            </a:r>
            <a:r>
              <a:rPr lang="en-US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racemase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b="1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b="1" dirty="0">
                <a:latin typeface="Arial" pitchFamily="34" charset="0"/>
                <a:cs typeface="Arial" pitchFamily="34" charset="0"/>
              </a:rPr>
              <a:t>These combined activities result in the accumulation of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mucopeptides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lacking the terminal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D-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alanine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. </a:t>
            </a:r>
          </a:p>
          <a:p>
            <a:pPr algn="just">
              <a:lnSpc>
                <a:spcPct val="150000"/>
              </a:lnSpc>
            </a:pPr>
            <a:endParaRPr lang="en-US" b="1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endParaRPr lang="en-US" b="1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b="1" dirty="0">
                <a:latin typeface="Arial" pitchFamily="34" charset="0"/>
                <a:cs typeface="Arial" pitchFamily="34" charset="0"/>
              </a:rPr>
              <a:t> Insertion of new material into the expanding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murein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layer requires the activity of enzymes that degrade the </a:t>
            </a:r>
            <a:r>
              <a:rPr lang="en-US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glycan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strand and </a:t>
            </a:r>
            <a:r>
              <a:rPr lang="en-US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endopeptidases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that degrade the intact </a:t>
            </a:r>
            <a:r>
              <a:rPr lang="en-US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murein</a:t>
            </a: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polymer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5" name="Down Arrow 4"/>
          <p:cNvSpPr/>
          <p:nvPr/>
        </p:nvSpPr>
        <p:spPr>
          <a:xfrm>
            <a:off x="4419600" y="3962400"/>
            <a:ext cx="6096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2">
            <a:extLst>
              <a:ext uri="{FF2B5EF4-FFF2-40B4-BE49-F238E27FC236}">
                <a16:creationId xmlns:a16="http://schemas.microsoft.com/office/drawing/2014/main" id="{01539F3E-B095-4966-B2A6-F111910EE2AF}"/>
              </a:ext>
            </a:extLst>
          </p:cNvPr>
          <p:cNvSpPr/>
          <p:nvPr/>
        </p:nvSpPr>
        <p:spPr>
          <a:xfrm>
            <a:off x="8138718" y="-76200"/>
            <a:ext cx="1005282" cy="1199247"/>
          </a:xfrm>
          <a:custGeom>
            <a:avLst/>
            <a:gdLst/>
            <a:ahLst/>
            <a:cxnLst/>
            <a:rect l="l" t="t" r="r" b="b"/>
            <a:pathLst>
              <a:path w="2010563" h="2398493">
                <a:moveTo>
                  <a:pt x="0" y="0"/>
                </a:moveTo>
                <a:lnTo>
                  <a:pt x="2010562" y="0"/>
                </a:lnTo>
                <a:lnTo>
                  <a:pt x="2010562" y="2398494"/>
                </a:lnTo>
                <a:lnTo>
                  <a:pt x="0" y="23984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sz="9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533400"/>
            <a:ext cx="8153400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i="1" dirty="0">
                <a:latin typeface="Arial" pitchFamily="34" charset="0"/>
                <a:cs typeface="Arial" pitchFamily="34" charset="0"/>
              </a:rPr>
              <a:t> E. coli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produces two soluble </a:t>
            </a:r>
            <a:r>
              <a:rPr lang="en-US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lytic</a:t>
            </a: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transglycosylases</a:t>
            </a: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(encoded by </a:t>
            </a:r>
            <a:r>
              <a:rPr lang="en-US" b="1" i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slt</a:t>
            </a:r>
            <a:r>
              <a:rPr lang="en-US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and </a:t>
            </a:r>
            <a:r>
              <a:rPr lang="en-US" b="1" i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mlt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) that catalyze the cleavage of the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β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-1,4-glycosidic bond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between</a:t>
            </a:r>
            <a:br>
              <a:rPr lang="en-US" b="1" dirty="0">
                <a:latin typeface="Arial" pitchFamily="34" charset="0"/>
                <a:cs typeface="Arial" pitchFamily="34" charset="0"/>
              </a:rPr>
            </a:b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acetylmuramic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acid and </a:t>
            </a:r>
            <a:r>
              <a:rPr lang="en-US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acetylglucosamine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. At the same time.</a:t>
            </a:r>
          </a:p>
          <a:p>
            <a:pPr>
              <a:lnSpc>
                <a:spcPct val="150000"/>
              </a:lnSpc>
            </a:pPr>
            <a:endParaRPr lang="en-US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dirty="0">
                <a:latin typeface="Arial" pitchFamily="34" charset="0"/>
                <a:cs typeface="Arial" pitchFamily="34" charset="0"/>
              </a:rPr>
              <a:t> An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intramolecular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transglycosylation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at the </a:t>
            </a:r>
            <a:r>
              <a:rPr lang="en-US" b="1" i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b="1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acetylmuramic</a:t>
            </a:r>
            <a:r>
              <a:rPr lang="en-US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acid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residue, resulting in the formation of a 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1,6-anhydro bond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dirty="0">
                <a:latin typeface="Arial" pitchFamily="34" charset="0"/>
                <a:cs typeface="Arial" pitchFamily="34" charset="0"/>
              </a:rPr>
              <a:t>These enzymes apparently 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play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a major role in recycling peptidoglycan components during expansion of the </a:t>
            </a:r>
            <a:r>
              <a:rPr lang="en-US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murein</a:t>
            </a: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layer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lnSpc>
                <a:spcPct val="150000"/>
              </a:lnSpc>
            </a:pPr>
            <a:endParaRPr lang="en-US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dirty="0">
                <a:latin typeface="Arial" pitchFamily="34" charset="0"/>
                <a:cs typeface="Arial" pitchFamily="34" charset="0"/>
              </a:rPr>
              <a:t>For additional the role of genes involved with </a:t>
            </a:r>
            <a:r>
              <a:rPr lang="en-US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murein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synthesis during the process of </a:t>
            </a: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growth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and </a:t>
            </a: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cell division </a:t>
            </a:r>
            <a:br>
              <a:rPr lang="en-US" b="1" dirty="0">
                <a:latin typeface="Arial" pitchFamily="34" charset="0"/>
                <a:cs typeface="Arial" pitchFamily="34" charset="0"/>
              </a:rPr>
            </a:b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own Arrow 4"/>
          <p:cNvSpPr/>
          <p:nvPr/>
        </p:nvSpPr>
        <p:spPr>
          <a:xfrm flipH="1">
            <a:off x="6324601" y="1905000"/>
            <a:ext cx="3048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 flipH="1">
            <a:off x="6324600" y="3124200"/>
            <a:ext cx="3048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 flipH="1">
            <a:off x="6324600" y="4267200"/>
            <a:ext cx="3048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3">
            <a:extLst>
              <a:ext uri="{FF2B5EF4-FFF2-40B4-BE49-F238E27FC236}">
                <a16:creationId xmlns:a16="http://schemas.microsoft.com/office/drawing/2014/main" id="{E0F17411-380D-4F36-B4AC-06D8E5BB70AC}"/>
              </a:ext>
            </a:extLst>
          </p:cNvPr>
          <p:cNvSpPr/>
          <p:nvPr/>
        </p:nvSpPr>
        <p:spPr>
          <a:xfrm>
            <a:off x="0" y="5617424"/>
            <a:ext cx="1005282" cy="1199247"/>
          </a:xfrm>
          <a:custGeom>
            <a:avLst/>
            <a:gdLst/>
            <a:ahLst/>
            <a:cxnLst/>
            <a:rect l="l" t="t" r="r" b="b"/>
            <a:pathLst>
              <a:path w="2010563" h="2398493">
                <a:moveTo>
                  <a:pt x="0" y="0"/>
                </a:moveTo>
                <a:lnTo>
                  <a:pt x="2010563" y="0"/>
                </a:lnTo>
                <a:lnTo>
                  <a:pt x="2010563" y="2398493"/>
                </a:lnTo>
                <a:lnTo>
                  <a:pt x="0" y="239849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sz="9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533400"/>
            <a:ext cx="8382000" cy="6220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u="sng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Teichoic</a:t>
            </a:r>
            <a:r>
              <a:rPr lang="en-US" b="1" u="sng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acids (TAs) </a:t>
            </a:r>
          </a:p>
          <a:p>
            <a:pPr algn="just">
              <a:lnSpc>
                <a:spcPct val="150000"/>
              </a:lnSpc>
            </a:pPr>
            <a:r>
              <a:rPr lang="en-US" b="1" dirty="0">
                <a:latin typeface="Arial" pitchFamily="34" charset="0"/>
                <a:cs typeface="Arial" pitchFamily="34" charset="0"/>
              </a:rPr>
              <a:t>are found in all Gram-positive organisms but are absent in Gram-negative bacteria.</a:t>
            </a:r>
          </a:p>
          <a:p>
            <a:pPr algn="just">
              <a:lnSpc>
                <a:spcPct val="150000"/>
              </a:lnSpc>
            </a:pPr>
            <a:endParaRPr lang="en-US" sz="1000" b="1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Teichoic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acids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are polymers of either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ribitol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phosphate or glycerol</a:t>
            </a:r>
            <a:br>
              <a:rPr lang="en-US" b="1" dirty="0">
                <a:latin typeface="Arial" pitchFamily="34" charset="0"/>
                <a:cs typeface="Arial" pitchFamily="34" charset="0"/>
              </a:rPr>
            </a:br>
            <a:r>
              <a:rPr lang="en-US" b="1" dirty="0">
                <a:latin typeface="Arial" pitchFamily="34" charset="0"/>
                <a:cs typeface="Arial" pitchFamily="34" charset="0"/>
              </a:rPr>
              <a:t>phosphate in which the repeating units are joined together through </a:t>
            </a:r>
            <a:r>
              <a:rPr lang="en-US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phosphodiester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linkages .</a:t>
            </a:r>
          </a:p>
          <a:p>
            <a:pPr algn="just">
              <a:lnSpc>
                <a:spcPct val="150000"/>
              </a:lnSpc>
            </a:pPr>
            <a:endParaRPr lang="en-US" sz="1100" b="1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Sugars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amino sugars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, or </a:t>
            </a: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amino acids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may be condensed to</a:t>
            </a:r>
            <a:br>
              <a:rPr lang="en-US" b="1" dirty="0">
                <a:latin typeface="Arial" pitchFamily="34" charset="0"/>
                <a:cs typeface="Arial" pitchFamily="34" charset="0"/>
              </a:rPr>
            </a:br>
            <a:r>
              <a:rPr lang="en-US" b="1" dirty="0">
                <a:latin typeface="Arial" pitchFamily="34" charset="0"/>
                <a:cs typeface="Arial" pitchFamily="34" charset="0"/>
              </a:rPr>
              <a:t>the hydroxyl groups of the </a:t>
            </a:r>
            <a:r>
              <a:rPr lang="en-US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ribitol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or </a:t>
            </a:r>
            <a:r>
              <a:rPr lang="en-US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glycerol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to provide wide variations in overall structure .</a:t>
            </a:r>
          </a:p>
          <a:p>
            <a:pPr algn="just">
              <a:lnSpc>
                <a:spcPct val="150000"/>
              </a:lnSpc>
            </a:pPr>
            <a:endParaRPr lang="en-US" sz="600" b="1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Teichoic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acids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include all polymers containing glycerol phosphate or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ribitol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phosphate associated with the </a:t>
            </a: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membrane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cell wall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, or </a:t>
            </a: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capsule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. Wall TAs are covalently linked to peptidoglycan through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muramic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acid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and</a:t>
            </a:r>
            <a:br>
              <a:rPr lang="en-US" b="1" dirty="0">
                <a:latin typeface="Arial" pitchFamily="34" charset="0"/>
                <a:cs typeface="Arial" pitchFamily="34" charset="0"/>
              </a:rPr>
            </a:br>
            <a:r>
              <a:rPr lang="en-US" b="1" dirty="0">
                <a:latin typeface="Arial" pitchFamily="34" charset="0"/>
                <a:cs typeface="Arial" pitchFamily="34" charset="0"/>
              </a:rPr>
              <a:t>the phosphate group of </a:t>
            </a:r>
            <a:r>
              <a:rPr lang="en-US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ribitol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or </a:t>
            </a:r>
            <a:r>
              <a:rPr lang="en-US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glycerol phosphate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2E586001-6C2F-48AD-B762-C40E32A41172}"/>
              </a:ext>
            </a:extLst>
          </p:cNvPr>
          <p:cNvSpPr/>
          <p:nvPr/>
        </p:nvSpPr>
        <p:spPr>
          <a:xfrm>
            <a:off x="8260359" y="-106199"/>
            <a:ext cx="1005282" cy="1199247"/>
          </a:xfrm>
          <a:custGeom>
            <a:avLst/>
            <a:gdLst/>
            <a:ahLst/>
            <a:cxnLst/>
            <a:rect l="l" t="t" r="r" b="b"/>
            <a:pathLst>
              <a:path w="2010563" h="2398493">
                <a:moveTo>
                  <a:pt x="0" y="0"/>
                </a:moveTo>
                <a:lnTo>
                  <a:pt x="2010562" y="0"/>
                </a:lnTo>
                <a:lnTo>
                  <a:pt x="2010562" y="2398494"/>
                </a:lnTo>
                <a:lnTo>
                  <a:pt x="0" y="23984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sz="9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295400"/>
            <a:ext cx="6705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Freeform 2">
            <a:extLst>
              <a:ext uri="{FF2B5EF4-FFF2-40B4-BE49-F238E27FC236}">
                <a16:creationId xmlns:a16="http://schemas.microsoft.com/office/drawing/2014/main" id="{232B2CC9-0E0C-454D-9EAD-71C0F19289C5}"/>
              </a:ext>
            </a:extLst>
          </p:cNvPr>
          <p:cNvSpPr/>
          <p:nvPr/>
        </p:nvSpPr>
        <p:spPr>
          <a:xfrm>
            <a:off x="8167293" y="-76200"/>
            <a:ext cx="1005282" cy="1199247"/>
          </a:xfrm>
          <a:custGeom>
            <a:avLst/>
            <a:gdLst/>
            <a:ahLst/>
            <a:cxnLst/>
            <a:rect l="l" t="t" r="r" b="b"/>
            <a:pathLst>
              <a:path w="2010563" h="2398493">
                <a:moveTo>
                  <a:pt x="0" y="0"/>
                </a:moveTo>
                <a:lnTo>
                  <a:pt x="2010562" y="0"/>
                </a:lnTo>
                <a:lnTo>
                  <a:pt x="2010562" y="2398494"/>
                </a:lnTo>
                <a:lnTo>
                  <a:pt x="0" y="239849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sz="900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8B6C5156-C8BF-4BED-BF17-80212996E95D}"/>
              </a:ext>
            </a:extLst>
          </p:cNvPr>
          <p:cNvSpPr/>
          <p:nvPr/>
        </p:nvSpPr>
        <p:spPr>
          <a:xfrm>
            <a:off x="-76200" y="5791200"/>
            <a:ext cx="1005282" cy="1199247"/>
          </a:xfrm>
          <a:custGeom>
            <a:avLst/>
            <a:gdLst/>
            <a:ahLst/>
            <a:cxnLst/>
            <a:rect l="l" t="t" r="r" b="b"/>
            <a:pathLst>
              <a:path w="2010563" h="2398493">
                <a:moveTo>
                  <a:pt x="0" y="0"/>
                </a:moveTo>
                <a:lnTo>
                  <a:pt x="2010563" y="0"/>
                </a:lnTo>
                <a:lnTo>
                  <a:pt x="2010563" y="2398493"/>
                </a:lnTo>
                <a:lnTo>
                  <a:pt x="0" y="239849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sz="9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371600"/>
            <a:ext cx="6553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Freeform 2">
            <a:extLst>
              <a:ext uri="{FF2B5EF4-FFF2-40B4-BE49-F238E27FC236}">
                <a16:creationId xmlns:a16="http://schemas.microsoft.com/office/drawing/2014/main" id="{79EBA291-37C9-4136-B05F-98C51452AD18}"/>
              </a:ext>
            </a:extLst>
          </p:cNvPr>
          <p:cNvSpPr/>
          <p:nvPr/>
        </p:nvSpPr>
        <p:spPr>
          <a:xfrm>
            <a:off x="8167293" y="-76200"/>
            <a:ext cx="1005282" cy="1199247"/>
          </a:xfrm>
          <a:custGeom>
            <a:avLst/>
            <a:gdLst/>
            <a:ahLst/>
            <a:cxnLst/>
            <a:rect l="l" t="t" r="r" b="b"/>
            <a:pathLst>
              <a:path w="2010563" h="2398493">
                <a:moveTo>
                  <a:pt x="0" y="0"/>
                </a:moveTo>
                <a:lnTo>
                  <a:pt x="2010562" y="0"/>
                </a:lnTo>
                <a:lnTo>
                  <a:pt x="2010562" y="2398494"/>
                </a:lnTo>
                <a:lnTo>
                  <a:pt x="0" y="239849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sz="900"/>
          </a:p>
        </p:txBody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BB08C2D6-A648-43EC-A155-EBF8296C905D}"/>
              </a:ext>
            </a:extLst>
          </p:cNvPr>
          <p:cNvSpPr/>
          <p:nvPr/>
        </p:nvSpPr>
        <p:spPr>
          <a:xfrm>
            <a:off x="-76200" y="5791200"/>
            <a:ext cx="1005282" cy="1199247"/>
          </a:xfrm>
          <a:custGeom>
            <a:avLst/>
            <a:gdLst/>
            <a:ahLst/>
            <a:cxnLst/>
            <a:rect l="l" t="t" r="r" b="b"/>
            <a:pathLst>
              <a:path w="2010563" h="2398493">
                <a:moveTo>
                  <a:pt x="0" y="0"/>
                </a:moveTo>
                <a:lnTo>
                  <a:pt x="2010563" y="0"/>
                </a:lnTo>
                <a:lnTo>
                  <a:pt x="2010563" y="2398493"/>
                </a:lnTo>
                <a:lnTo>
                  <a:pt x="0" y="239849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sz="9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789087"/>
            <a:ext cx="8153400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u="sng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Lipoteichoic</a:t>
            </a:r>
            <a:r>
              <a:rPr lang="en-US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acids (LTAs)</a:t>
            </a:r>
          </a:p>
          <a:p>
            <a:pPr algn="just">
              <a:lnSpc>
                <a:spcPct val="150000"/>
              </a:lnSpc>
            </a:pPr>
            <a:r>
              <a:rPr lang="en-US" b="1" dirty="0">
                <a:latin typeface="Arial" pitchFamily="34" charset="0"/>
                <a:cs typeface="Arial" pitchFamily="34" charset="0"/>
              </a:rPr>
              <a:t> are membrane-associated polymers characteristic of Gram-positive bacteria. </a:t>
            </a:r>
          </a:p>
          <a:p>
            <a:pPr algn="just">
              <a:lnSpc>
                <a:spcPct val="150000"/>
              </a:lnSpc>
            </a:pPr>
            <a:endParaRPr lang="en-US" b="1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b="1" dirty="0">
                <a:latin typeface="Arial" pitchFamily="34" charset="0"/>
                <a:cs typeface="Arial" pitchFamily="34" charset="0"/>
              </a:rPr>
              <a:t>The LTAs are linear polymers of 16 to 40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phosphodiester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linked glycerol phosphate residues covalently linked to a membrane anchor (</a:t>
            </a:r>
            <a:r>
              <a:rPr lang="en-US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generally a </a:t>
            </a:r>
            <a:r>
              <a:rPr lang="en-US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glycolipid</a:t>
            </a:r>
            <a:r>
              <a:rPr lang="en-US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or </a:t>
            </a:r>
            <a:r>
              <a:rPr lang="en-US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glycophospholipid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).</a:t>
            </a:r>
          </a:p>
          <a:p>
            <a:pPr algn="just">
              <a:lnSpc>
                <a:spcPct val="150000"/>
              </a:lnSpc>
            </a:pPr>
            <a:endParaRPr lang="en-US" b="1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Physiological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roles postulated for LTA include regulation of autolysin activity, electromechanical properties of the </a:t>
            </a:r>
            <a:r>
              <a:rPr lang="en-US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cell wall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, and </a:t>
            </a:r>
            <a:r>
              <a:rPr lang="en-US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interaction of bacteria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with cells of 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infected hosts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80C793A8-A3A4-499A-9FDA-CFADA183B6C7}"/>
              </a:ext>
            </a:extLst>
          </p:cNvPr>
          <p:cNvSpPr/>
          <p:nvPr/>
        </p:nvSpPr>
        <p:spPr>
          <a:xfrm>
            <a:off x="8167293" y="-76200"/>
            <a:ext cx="1005282" cy="1199247"/>
          </a:xfrm>
          <a:custGeom>
            <a:avLst/>
            <a:gdLst/>
            <a:ahLst/>
            <a:cxnLst/>
            <a:rect l="l" t="t" r="r" b="b"/>
            <a:pathLst>
              <a:path w="2010563" h="2398493">
                <a:moveTo>
                  <a:pt x="0" y="0"/>
                </a:moveTo>
                <a:lnTo>
                  <a:pt x="2010562" y="0"/>
                </a:lnTo>
                <a:lnTo>
                  <a:pt x="2010562" y="2398494"/>
                </a:lnTo>
                <a:lnTo>
                  <a:pt x="0" y="23984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sz="900"/>
          </a:p>
        </p:txBody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E8E19940-354D-4AFA-9E06-44E0AA6E1B43}"/>
              </a:ext>
            </a:extLst>
          </p:cNvPr>
          <p:cNvSpPr/>
          <p:nvPr/>
        </p:nvSpPr>
        <p:spPr>
          <a:xfrm>
            <a:off x="-76200" y="5791200"/>
            <a:ext cx="1005282" cy="1199247"/>
          </a:xfrm>
          <a:custGeom>
            <a:avLst/>
            <a:gdLst/>
            <a:ahLst/>
            <a:cxnLst/>
            <a:rect l="l" t="t" r="r" b="b"/>
            <a:pathLst>
              <a:path w="2010563" h="2398493">
                <a:moveTo>
                  <a:pt x="0" y="0"/>
                </a:moveTo>
                <a:lnTo>
                  <a:pt x="2010563" y="0"/>
                </a:lnTo>
                <a:lnTo>
                  <a:pt x="2010563" y="2398493"/>
                </a:lnTo>
                <a:lnTo>
                  <a:pt x="0" y="239849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sz="9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4600621" y="108351"/>
            <a:ext cx="4052771" cy="5521712"/>
          </a:xfrm>
          <a:custGeom>
            <a:avLst/>
            <a:gdLst/>
            <a:ahLst/>
            <a:cxnLst/>
            <a:rect l="l" t="t" r="r" b="b"/>
            <a:pathLst>
              <a:path w="8105541" h="11043424">
                <a:moveTo>
                  <a:pt x="8105541" y="0"/>
                </a:moveTo>
                <a:lnTo>
                  <a:pt x="0" y="0"/>
                </a:lnTo>
                <a:lnTo>
                  <a:pt x="0" y="11043424"/>
                </a:lnTo>
                <a:lnTo>
                  <a:pt x="8105541" y="11043424"/>
                </a:lnTo>
                <a:lnTo>
                  <a:pt x="8105541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sz="900"/>
          </a:p>
        </p:txBody>
      </p:sp>
      <p:sp>
        <p:nvSpPr>
          <p:cNvPr id="3" name="TextBox 3"/>
          <p:cNvSpPr txBox="1"/>
          <p:nvPr/>
        </p:nvSpPr>
        <p:spPr>
          <a:xfrm>
            <a:off x="644506" y="3432783"/>
            <a:ext cx="3708464" cy="8191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338"/>
              </a:lnSpc>
            </a:pPr>
            <a:r>
              <a:rPr lang="en-US" sz="6338" spc="70">
                <a:solidFill>
                  <a:srgbClr val="231076"/>
                </a:solidFill>
                <a:latin typeface="Anton"/>
              </a:rPr>
              <a:t>THANK YOU </a:t>
            </a:r>
          </a:p>
        </p:txBody>
      </p:sp>
    </p:spTree>
    <p:extLst>
      <p:ext uri="{BB962C8B-B14F-4D97-AF65-F5344CB8AC3E}">
        <p14:creationId xmlns:p14="http://schemas.microsoft.com/office/powerpoint/2010/main" val="3873384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762000"/>
            <a:ext cx="8229600" cy="175432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b="1" dirty="0">
                <a:latin typeface="Arial" pitchFamily="34" charset="0"/>
                <a:cs typeface="Arial" pitchFamily="34" charset="0"/>
              </a:rPr>
              <a:t> Peptide cross-bridging between 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peptidoglycan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strands is considered to provide structural rigidity to the cell. This is certainly the case in </a:t>
            </a:r>
            <a:r>
              <a:rPr lang="en-US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Gram-positive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cells in which the multilayered network of cross-linked peptidoglycan ranges between 20 and 40 nm in thickness. </a:t>
            </a:r>
          </a:p>
        </p:txBody>
      </p:sp>
      <p:sp>
        <p:nvSpPr>
          <p:cNvPr id="5" name="Rectangle 4"/>
          <p:cNvSpPr/>
          <p:nvPr/>
        </p:nvSpPr>
        <p:spPr>
          <a:xfrm>
            <a:off x="304800" y="2743200"/>
            <a:ext cx="8458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b="1" dirty="0">
                <a:latin typeface="Arial" pitchFamily="34" charset="0"/>
                <a:cs typeface="Arial" pitchFamily="34" charset="0"/>
              </a:rPr>
              <a:t> In </a:t>
            </a:r>
            <a:r>
              <a:rPr lang="en-US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Gram-negative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cells the peptidoglycan layer is much thinner (2–6 nm),</a:t>
            </a:r>
            <a:br>
              <a:rPr lang="en-US" b="1" dirty="0">
                <a:latin typeface="Arial" pitchFamily="34" charset="0"/>
                <a:cs typeface="Arial" pitchFamily="34" charset="0"/>
              </a:rPr>
            </a:br>
            <a:r>
              <a:rPr lang="en-US" b="1" dirty="0">
                <a:latin typeface="Arial" pitchFamily="34" charset="0"/>
                <a:cs typeface="Arial" pitchFamily="34" charset="0"/>
              </a:rPr>
              <a:t>and in most organisms it is probably only a few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monolayers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in depth. This difference in thickness between gram-positive and gram-negative peptidoglycan layers is generally invoked to explain the fundamental difference in staining with crystal violet (gram stain). Gram-negative bacteria, support from other structures such as the outer</a:t>
            </a:r>
            <a:br>
              <a:rPr lang="en-US" b="1" dirty="0">
                <a:latin typeface="Arial" pitchFamily="34" charset="0"/>
                <a:cs typeface="Arial" pitchFamily="34" charset="0"/>
              </a:rPr>
            </a:br>
            <a:r>
              <a:rPr lang="en-US" b="1" dirty="0">
                <a:latin typeface="Arial" pitchFamily="34" charset="0"/>
                <a:cs typeface="Arial" pitchFamily="34" charset="0"/>
              </a:rPr>
              <a:t>membrane with its embedded proteins may provide the additional support required to withstand the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turgor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pressure from within the cell. </a:t>
            </a:r>
            <a:endParaRPr lang="en-US" dirty="0"/>
          </a:p>
        </p:txBody>
      </p:sp>
      <p:sp>
        <p:nvSpPr>
          <p:cNvPr id="8" name="Freeform 2">
            <a:extLst>
              <a:ext uri="{FF2B5EF4-FFF2-40B4-BE49-F238E27FC236}">
                <a16:creationId xmlns:a16="http://schemas.microsoft.com/office/drawing/2014/main" id="{47725FDC-9B9F-468D-9B33-DD6250C79703}"/>
              </a:ext>
            </a:extLst>
          </p:cNvPr>
          <p:cNvSpPr/>
          <p:nvPr/>
        </p:nvSpPr>
        <p:spPr>
          <a:xfrm>
            <a:off x="8260359" y="-152400"/>
            <a:ext cx="1005282" cy="1199247"/>
          </a:xfrm>
          <a:custGeom>
            <a:avLst/>
            <a:gdLst/>
            <a:ahLst/>
            <a:cxnLst/>
            <a:rect l="l" t="t" r="r" b="b"/>
            <a:pathLst>
              <a:path w="2010563" h="2398493">
                <a:moveTo>
                  <a:pt x="0" y="0"/>
                </a:moveTo>
                <a:lnTo>
                  <a:pt x="2010562" y="0"/>
                </a:lnTo>
                <a:lnTo>
                  <a:pt x="2010562" y="2398494"/>
                </a:lnTo>
                <a:lnTo>
                  <a:pt x="0" y="23984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sz="9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1571179"/>
            <a:ext cx="7924800" cy="30008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b="1" dirty="0">
                <a:latin typeface="Arial" pitchFamily="34" charset="0"/>
                <a:cs typeface="Arial" pitchFamily="34" charset="0"/>
              </a:rPr>
              <a:t>Some organisms possess cell envelopes that are intermediate between these two general types. The </a:t>
            </a: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cyanobacteria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possess envelopes with a combination of these features. </a:t>
            </a:r>
          </a:p>
          <a:p>
            <a:pPr algn="just">
              <a:lnSpc>
                <a:spcPct val="150000"/>
              </a:lnSpc>
            </a:pPr>
            <a:endParaRPr lang="en-US" b="1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Cyanobacteria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have a general structure more closely resembling </a:t>
            </a:r>
            <a:r>
              <a:rPr lang="en-US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Gram-negative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bacteria, their peptidoglycan layers range from 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to 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35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nm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, depending on the species examined.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6E515F3F-2461-40BF-B287-DB61938FDAE2}"/>
              </a:ext>
            </a:extLst>
          </p:cNvPr>
          <p:cNvSpPr/>
          <p:nvPr/>
        </p:nvSpPr>
        <p:spPr>
          <a:xfrm>
            <a:off x="8229600" y="-76200"/>
            <a:ext cx="1005282" cy="1199247"/>
          </a:xfrm>
          <a:custGeom>
            <a:avLst/>
            <a:gdLst/>
            <a:ahLst/>
            <a:cxnLst/>
            <a:rect l="l" t="t" r="r" b="b"/>
            <a:pathLst>
              <a:path w="2010563" h="2398493">
                <a:moveTo>
                  <a:pt x="0" y="0"/>
                </a:moveTo>
                <a:lnTo>
                  <a:pt x="2010562" y="0"/>
                </a:lnTo>
                <a:lnTo>
                  <a:pt x="2010562" y="2398494"/>
                </a:lnTo>
                <a:lnTo>
                  <a:pt x="0" y="23984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sz="9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636687"/>
            <a:ext cx="8382000" cy="59093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Peptidoglycan (Murein) Hydrolases</a:t>
            </a:r>
          </a:p>
          <a:p>
            <a:endParaRPr lang="en-US" b="1" u="sng" dirty="0">
              <a:solidFill>
                <a:srgbClr val="FF0000"/>
              </a:solidFill>
            </a:endParaRPr>
          </a:p>
          <a:p>
            <a:r>
              <a:rPr lang="en-US" b="1" dirty="0">
                <a:latin typeface="Arial" pitchFamily="34" charset="0"/>
                <a:cs typeface="Arial" pitchFamily="34" charset="0"/>
              </a:rPr>
              <a:t>Almost all bacteria produce peptidoglycan (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murein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)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hydrolases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- enzymes that hydrolyze bonds in the peptidoglycan structure. These enzymes are of three basic  types:</a:t>
            </a:r>
          </a:p>
          <a:p>
            <a:endParaRPr lang="en-US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b="1" u="sng" dirty="0">
                <a:solidFill>
                  <a:srgbClr val="FF0000"/>
                </a:solidFill>
              </a:rPr>
              <a:t>1. </a:t>
            </a:r>
            <a:r>
              <a:rPr lang="en-US" b="1" u="sng" dirty="0" err="1">
                <a:solidFill>
                  <a:srgbClr val="FF0000"/>
                </a:solidFill>
              </a:rPr>
              <a:t>Glycan</a:t>
            </a:r>
            <a:r>
              <a:rPr lang="en-US" b="1" u="sng" dirty="0">
                <a:solidFill>
                  <a:srgbClr val="FF0000"/>
                </a:solidFill>
              </a:rPr>
              <a:t>-strand hydrolyzing</a:t>
            </a:r>
            <a:br>
              <a:rPr lang="en-US" b="1" dirty="0"/>
            </a:br>
            <a:r>
              <a:rPr lang="en-US" b="1" dirty="0"/>
              <a:t>a. </a:t>
            </a:r>
            <a:r>
              <a:rPr lang="en-US" b="1" i="1" dirty="0"/>
              <a:t>Endo</a:t>
            </a:r>
            <a:r>
              <a:rPr lang="en-US" b="1" dirty="0"/>
              <a:t>-</a:t>
            </a:r>
            <a:r>
              <a:rPr lang="en-US" b="1" i="1" dirty="0"/>
              <a:t>N</a:t>
            </a:r>
            <a:r>
              <a:rPr lang="en-US" b="1" dirty="0"/>
              <a:t>-</a:t>
            </a:r>
            <a:r>
              <a:rPr lang="en-US" b="1" dirty="0" err="1"/>
              <a:t>acetylmuramidases</a:t>
            </a:r>
            <a:br>
              <a:rPr lang="en-US" b="1" dirty="0"/>
            </a:br>
            <a:r>
              <a:rPr lang="en-US" b="1" dirty="0"/>
              <a:t>b. </a:t>
            </a:r>
            <a:r>
              <a:rPr lang="en-US" b="1" i="1" dirty="0"/>
              <a:t>Endo</a:t>
            </a:r>
            <a:r>
              <a:rPr lang="en-US" b="1" dirty="0"/>
              <a:t>-</a:t>
            </a:r>
            <a:r>
              <a:rPr lang="en-US" b="1" i="1" dirty="0"/>
              <a:t>N</a:t>
            </a:r>
            <a:r>
              <a:rPr lang="en-US" b="1" dirty="0"/>
              <a:t>-</a:t>
            </a:r>
            <a:r>
              <a:rPr lang="en-US" b="1" dirty="0" err="1"/>
              <a:t>acetylglucosaminidases</a:t>
            </a:r>
            <a:endParaRPr lang="en-US" b="1" dirty="0"/>
          </a:p>
          <a:p>
            <a:pPr>
              <a:lnSpc>
                <a:spcPct val="150000"/>
              </a:lnSpc>
            </a:pPr>
            <a:br>
              <a:rPr lang="en-US" dirty="0"/>
            </a:br>
            <a:r>
              <a:rPr lang="en-US" b="1" u="sng" dirty="0">
                <a:solidFill>
                  <a:srgbClr val="FF0000"/>
                </a:solidFill>
              </a:rPr>
              <a:t>2. Endopeptidase hydrolyzing</a:t>
            </a:r>
            <a:br>
              <a:rPr lang="en-US" b="1" dirty="0"/>
            </a:br>
            <a:r>
              <a:rPr lang="en-US" b="1" dirty="0"/>
              <a:t>a. Peptide bonds in the interior of the peptide bridges</a:t>
            </a:r>
            <a:br>
              <a:rPr lang="en-US" b="1" dirty="0"/>
            </a:br>
            <a:r>
              <a:rPr lang="en-US" b="1" dirty="0"/>
              <a:t>b. Bonds involving the C-terminal D-</a:t>
            </a:r>
            <a:r>
              <a:rPr lang="en-US" b="1" dirty="0" err="1"/>
              <a:t>alanine</a:t>
            </a:r>
            <a:r>
              <a:rPr lang="en-US" b="1" dirty="0"/>
              <a:t> residue</a:t>
            </a:r>
          </a:p>
          <a:p>
            <a:pPr>
              <a:lnSpc>
                <a:spcPct val="150000"/>
              </a:lnSpc>
            </a:pPr>
            <a:br>
              <a:rPr lang="en-US" dirty="0"/>
            </a:br>
            <a:r>
              <a:rPr lang="en-US" b="1" u="sng" dirty="0">
                <a:solidFill>
                  <a:srgbClr val="FF0000"/>
                </a:solidFill>
              </a:rPr>
              <a:t>3. N -acetylmuramoyl-L-</a:t>
            </a:r>
            <a:r>
              <a:rPr lang="en-US" b="1" u="sng" dirty="0" err="1">
                <a:solidFill>
                  <a:srgbClr val="FF0000"/>
                </a:solidFill>
              </a:rPr>
              <a:t>alanine</a:t>
            </a:r>
            <a:r>
              <a:rPr lang="en-US" b="1" u="sng" dirty="0">
                <a:solidFill>
                  <a:srgbClr val="FF0000"/>
                </a:solidFill>
              </a:rPr>
              <a:t> amidase </a:t>
            </a:r>
          </a:p>
          <a:p>
            <a:pPr>
              <a:lnSpc>
                <a:spcPct val="150000"/>
              </a:lnSpc>
            </a:pPr>
            <a:r>
              <a:rPr lang="en-US" b="1" dirty="0"/>
              <a:t>Acting at the junction between the </a:t>
            </a:r>
            <a:r>
              <a:rPr lang="en-US" b="1" dirty="0" err="1"/>
              <a:t>glycan</a:t>
            </a:r>
            <a:r>
              <a:rPr lang="en-US" b="1" dirty="0"/>
              <a:t> strands and the peptide units 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868C75EF-68EE-4D78-8422-8BE97532735B}"/>
              </a:ext>
            </a:extLst>
          </p:cNvPr>
          <p:cNvSpPr/>
          <p:nvPr/>
        </p:nvSpPr>
        <p:spPr>
          <a:xfrm>
            <a:off x="8138718" y="0"/>
            <a:ext cx="1005282" cy="1199247"/>
          </a:xfrm>
          <a:custGeom>
            <a:avLst/>
            <a:gdLst/>
            <a:ahLst/>
            <a:cxnLst/>
            <a:rect l="l" t="t" r="r" b="b"/>
            <a:pathLst>
              <a:path w="2010563" h="2398493">
                <a:moveTo>
                  <a:pt x="0" y="0"/>
                </a:moveTo>
                <a:lnTo>
                  <a:pt x="2010562" y="0"/>
                </a:lnTo>
                <a:lnTo>
                  <a:pt x="2010562" y="2398494"/>
                </a:lnTo>
                <a:lnTo>
                  <a:pt x="0" y="23984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sz="9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685800"/>
            <a:ext cx="8077200" cy="216982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b="1" dirty="0">
                <a:latin typeface="Arial" pitchFamily="34" charset="0"/>
                <a:cs typeface="Arial" pitchFamily="34" charset="0"/>
              </a:rPr>
              <a:t> Activation of certain of these </a:t>
            </a:r>
            <a:r>
              <a:rPr lang="en-US" b="1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hydrolases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, particularly under conditions of external stress, may result in cellular autolysis. In fact, it is now considered that triggering of </a:t>
            </a:r>
            <a:r>
              <a:rPr lang="en-US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murein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hydrolases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or other autolysins by environmental stress is responsible for programmed cell death (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sometimes referred to as apoptosis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).</a:t>
            </a:r>
          </a:p>
        </p:txBody>
      </p:sp>
      <p:sp>
        <p:nvSpPr>
          <p:cNvPr id="5" name="Rectangle 4"/>
          <p:cNvSpPr/>
          <p:nvPr/>
        </p:nvSpPr>
        <p:spPr>
          <a:xfrm>
            <a:off x="381000" y="3048000"/>
            <a:ext cx="8382000" cy="34163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b="1" dirty="0">
                <a:latin typeface="Arial" pitchFamily="34" charset="0"/>
                <a:cs typeface="Arial" pitchFamily="34" charset="0"/>
              </a:rPr>
              <a:t>Bacterial cells contain a variety of penicillin-binding proteins (</a:t>
            </a:r>
            <a:r>
              <a:rPr lang="en-US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PBPs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). These membrane-bound PBPs interact covalently with penicillin and other </a:t>
            </a:r>
            <a:r>
              <a:rPr lang="en-US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β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lactam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antibiotics. </a:t>
            </a:r>
          </a:p>
          <a:p>
            <a:pPr algn="just">
              <a:lnSpc>
                <a:spcPct val="150000"/>
              </a:lnSpc>
            </a:pPr>
            <a:endParaRPr lang="en-US" b="1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b="1" dirty="0">
                <a:latin typeface="Arial" pitchFamily="34" charset="0"/>
                <a:cs typeface="Arial" pitchFamily="34" charset="0"/>
              </a:rPr>
              <a:t>The five high-molecular-weight PBPs (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1A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1B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1C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) are involved in peptidoglycan biosynthesis. Both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PBP1A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and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PBP1B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are associated with cell elongation.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PBP2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aids in determination of cell shape, and PBP3 mediates septum formation. </a:t>
            </a:r>
          </a:p>
        </p:txBody>
      </p:sp>
      <p:sp>
        <p:nvSpPr>
          <p:cNvPr id="6" name="Freeform 2">
            <a:extLst>
              <a:ext uri="{FF2B5EF4-FFF2-40B4-BE49-F238E27FC236}">
                <a16:creationId xmlns:a16="http://schemas.microsoft.com/office/drawing/2014/main" id="{52581FE5-8A40-4074-9246-A1AC181DA0A0}"/>
              </a:ext>
            </a:extLst>
          </p:cNvPr>
          <p:cNvSpPr/>
          <p:nvPr/>
        </p:nvSpPr>
        <p:spPr>
          <a:xfrm>
            <a:off x="8260359" y="-106199"/>
            <a:ext cx="1005282" cy="1199247"/>
          </a:xfrm>
          <a:custGeom>
            <a:avLst/>
            <a:gdLst/>
            <a:ahLst/>
            <a:cxnLst/>
            <a:rect l="l" t="t" r="r" b="b"/>
            <a:pathLst>
              <a:path w="2010563" h="2398493">
                <a:moveTo>
                  <a:pt x="0" y="0"/>
                </a:moveTo>
                <a:lnTo>
                  <a:pt x="2010562" y="0"/>
                </a:lnTo>
                <a:lnTo>
                  <a:pt x="2010562" y="2398494"/>
                </a:lnTo>
                <a:lnTo>
                  <a:pt x="0" y="23984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sz="9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685800"/>
            <a:ext cx="8229600" cy="30008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b="1" dirty="0">
                <a:latin typeface="Arial" pitchFamily="34" charset="0"/>
                <a:cs typeface="Arial" pitchFamily="34" charset="0"/>
              </a:rPr>
              <a:t> The structural similarity between penicillin and the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pentapeptide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precursor of the bacterial cell wall allows the </a:t>
            </a:r>
            <a:r>
              <a:rPr lang="en-US" b="1" i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β</a:t>
            </a:r>
            <a:r>
              <a:rPr lang="en-US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b="1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lactam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antibiotics to interact with the active site of a </a:t>
            </a:r>
            <a:r>
              <a:rPr lang="en-US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transpeptidase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.</a:t>
            </a:r>
          </a:p>
          <a:p>
            <a:pPr algn="just">
              <a:lnSpc>
                <a:spcPct val="150000"/>
              </a:lnSpc>
            </a:pPr>
            <a:endParaRPr lang="en-US" b="1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Mecillinam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, a </a:t>
            </a:r>
            <a:r>
              <a:rPr lang="en-US" b="1" i="1" dirty="0">
                <a:latin typeface="Arial" pitchFamily="34" charset="0"/>
                <a:cs typeface="Arial" pitchFamily="34" charset="0"/>
              </a:rPr>
              <a:t>β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-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lactam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with an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amidino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side chain, as shown in the structure below, appears to have a different mode of action from that of other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penicillins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: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3886200"/>
            <a:ext cx="5257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Freeform 3">
            <a:extLst>
              <a:ext uri="{FF2B5EF4-FFF2-40B4-BE49-F238E27FC236}">
                <a16:creationId xmlns:a16="http://schemas.microsoft.com/office/drawing/2014/main" id="{17977CC2-0A46-4E39-806A-A58E61AF1457}"/>
              </a:ext>
            </a:extLst>
          </p:cNvPr>
          <p:cNvSpPr/>
          <p:nvPr/>
        </p:nvSpPr>
        <p:spPr>
          <a:xfrm>
            <a:off x="0" y="5617424"/>
            <a:ext cx="1005282" cy="1199247"/>
          </a:xfrm>
          <a:custGeom>
            <a:avLst/>
            <a:gdLst/>
            <a:ahLst/>
            <a:cxnLst/>
            <a:rect l="l" t="t" r="r" b="b"/>
            <a:pathLst>
              <a:path w="2010563" h="2398493">
                <a:moveTo>
                  <a:pt x="0" y="0"/>
                </a:moveTo>
                <a:lnTo>
                  <a:pt x="2010563" y="0"/>
                </a:lnTo>
                <a:lnTo>
                  <a:pt x="2010563" y="2398493"/>
                </a:lnTo>
                <a:lnTo>
                  <a:pt x="0" y="239849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sz="9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684580"/>
            <a:ext cx="8153400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b="1" dirty="0">
                <a:latin typeface="Arial" pitchFamily="34" charset="0"/>
                <a:cs typeface="Arial" pitchFamily="34" charset="0"/>
              </a:rPr>
              <a:t> Gram-negative organisms such as </a:t>
            </a:r>
            <a:r>
              <a:rPr lang="en-US" b="1" i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E. coli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are greater than 100 times more sensitive to this agent than Gram-positive organisms such as </a:t>
            </a:r>
            <a:r>
              <a:rPr lang="en-US" b="1" i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S. </a:t>
            </a:r>
            <a:r>
              <a:rPr lang="en-US" b="1" i="1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aureus</a:t>
            </a:r>
            <a:r>
              <a:rPr lang="en-US" b="1" i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or </a:t>
            </a:r>
            <a:r>
              <a:rPr lang="en-US" b="1" i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en-US" b="1" i="1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subtilis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b="1" dirty="0">
              <a:latin typeface="Arial" pitchFamily="34" charset="0"/>
              <a:cs typeface="Arial" pitchFamily="34" charset="0"/>
            </a:endParaRPr>
          </a:p>
          <a:p>
            <a:pPr algn="just"/>
            <a:endParaRPr lang="en-US" b="1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b="1" dirty="0">
                <a:latin typeface="Arial" pitchFamily="34" charset="0"/>
                <a:cs typeface="Arial" pitchFamily="34" charset="0"/>
              </a:rPr>
              <a:t> Other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penicillins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may bind with more than one PBP, but </a:t>
            </a:r>
            <a:r>
              <a:rPr lang="en-US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mecillinam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binds specifically to PBP2 of </a:t>
            </a:r>
            <a:r>
              <a:rPr lang="en-US" b="1" i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E. coli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, causing the formation of protoplasts without effect on the activity of other known </a:t>
            </a:r>
            <a:r>
              <a:rPr lang="en-US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penicillin-sensitive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sites.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4496306"/>
            <a:ext cx="8305800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b="1" dirty="0">
                <a:latin typeface="Arial" pitchFamily="34" charset="0"/>
                <a:cs typeface="Arial" pitchFamily="34" charset="0"/>
              </a:rPr>
              <a:t>The action of different classes of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penicillins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at different sites suggests that combinations of agents from the two classes of compounds may act synergistically. </a:t>
            </a:r>
          </a:p>
          <a:p>
            <a:pPr algn="just">
              <a:lnSpc>
                <a:spcPct val="150000"/>
              </a:lnSpc>
            </a:pPr>
            <a:endParaRPr lang="en-US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id="{67B87240-18EB-4696-9EAC-909EA8503077}"/>
              </a:ext>
            </a:extLst>
          </p:cNvPr>
          <p:cNvSpPr/>
          <p:nvPr/>
        </p:nvSpPr>
        <p:spPr>
          <a:xfrm>
            <a:off x="-121641" y="5867400"/>
            <a:ext cx="1005282" cy="1199247"/>
          </a:xfrm>
          <a:custGeom>
            <a:avLst/>
            <a:gdLst/>
            <a:ahLst/>
            <a:cxnLst/>
            <a:rect l="l" t="t" r="r" b="b"/>
            <a:pathLst>
              <a:path w="2010563" h="2398493">
                <a:moveTo>
                  <a:pt x="0" y="0"/>
                </a:moveTo>
                <a:lnTo>
                  <a:pt x="2010563" y="0"/>
                </a:lnTo>
                <a:lnTo>
                  <a:pt x="2010563" y="2398493"/>
                </a:lnTo>
                <a:lnTo>
                  <a:pt x="0" y="239849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sz="9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2755880"/>
            <a:ext cx="8458200" cy="34163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One block</a:t>
            </a:r>
          </a:p>
          <a:p>
            <a:pPr algn="just">
              <a:lnSpc>
                <a:spcPct val="150000"/>
              </a:lnSpc>
            </a:pPr>
            <a:r>
              <a:rPr lang="en-US" b="1" dirty="0">
                <a:latin typeface="Arial" pitchFamily="34" charset="0"/>
                <a:cs typeface="Arial" pitchFamily="34" charset="0"/>
              </a:rPr>
              <a:t>     In the cell division cycle, induced by </a:t>
            </a:r>
            <a:r>
              <a:rPr lang="en-US" b="1" i="1" dirty="0">
                <a:latin typeface="Arial" pitchFamily="34" charset="0"/>
                <a:cs typeface="Arial" pitchFamily="34" charset="0"/>
              </a:rPr>
              <a:t>N-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formimidoyl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thienamycin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or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methicillin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, occurs before the completion of chromosome</a:t>
            </a:r>
            <a:br>
              <a:rPr lang="en-US" b="1" dirty="0">
                <a:latin typeface="Arial" pitchFamily="34" charset="0"/>
                <a:cs typeface="Arial" pitchFamily="34" charset="0"/>
              </a:rPr>
            </a:br>
            <a:r>
              <a:rPr lang="en-US" b="1" dirty="0">
                <a:latin typeface="Arial" pitchFamily="34" charset="0"/>
                <a:cs typeface="Arial" pitchFamily="34" charset="0"/>
              </a:rPr>
              <a:t>replication.</a:t>
            </a:r>
          </a:p>
          <a:p>
            <a:pPr algn="just">
              <a:lnSpc>
                <a:spcPct val="150000"/>
              </a:lnSpc>
            </a:pPr>
            <a:endParaRPr lang="en-US" b="1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Second block</a:t>
            </a:r>
            <a:endParaRPr lang="en-US" b="1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Clr>
                <a:srgbClr val="FF0000"/>
              </a:buClr>
            </a:pPr>
            <a:r>
              <a:rPr lang="en-US" b="1" dirty="0">
                <a:latin typeface="Arial" pitchFamily="34" charset="0"/>
                <a:cs typeface="Arial" pitchFamily="34" charset="0"/>
              </a:rPr>
              <a:t>      induced by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cephoxitin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or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cephalothin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, takes place later in the cell division cycle.</a:t>
            </a:r>
          </a:p>
        </p:txBody>
      </p:sp>
      <p:sp>
        <p:nvSpPr>
          <p:cNvPr id="5" name="Rectangle 4"/>
          <p:cNvSpPr/>
          <p:nvPr/>
        </p:nvSpPr>
        <p:spPr>
          <a:xfrm>
            <a:off x="381000" y="457200"/>
            <a:ext cx="8229600" cy="216982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b="1" dirty="0">
                <a:latin typeface="Arial" pitchFamily="34" charset="0"/>
                <a:cs typeface="Arial" pitchFamily="34" charset="0"/>
              </a:rPr>
              <a:t>Synergy has been demonstrated between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mecillinam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and a variety of other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penicillins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and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cephalosporins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both in vitro and in vivo. Similarly,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formimidoyl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thienamycin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and </a:t>
            </a:r>
            <a:r>
              <a:rPr lang="en-US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cephoxitin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exhibit synergistic killing action on 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E. </a:t>
            </a:r>
            <a:r>
              <a:rPr lang="en-US" b="1" i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hirae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, suggesting at least two sites of action of these                      </a:t>
            </a:r>
            <a:r>
              <a:rPr lang="en-US" b="1" i="1" dirty="0">
                <a:latin typeface="Arial" pitchFamily="34" charset="0"/>
                <a:cs typeface="Arial" pitchFamily="34" charset="0"/>
              </a:rPr>
              <a:t>β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-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lactams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endParaRPr lang="en-US" dirty="0"/>
          </a:p>
        </p:txBody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id="{45C148E7-B9D7-41CA-8766-B3BBB02D83ED}"/>
              </a:ext>
            </a:extLst>
          </p:cNvPr>
          <p:cNvSpPr/>
          <p:nvPr/>
        </p:nvSpPr>
        <p:spPr>
          <a:xfrm>
            <a:off x="-121641" y="6019800"/>
            <a:ext cx="1005282" cy="1199247"/>
          </a:xfrm>
          <a:custGeom>
            <a:avLst/>
            <a:gdLst/>
            <a:ahLst/>
            <a:cxnLst/>
            <a:rect l="l" t="t" r="r" b="b"/>
            <a:pathLst>
              <a:path w="2010563" h="2398493">
                <a:moveTo>
                  <a:pt x="0" y="0"/>
                </a:moveTo>
                <a:lnTo>
                  <a:pt x="2010563" y="0"/>
                </a:lnTo>
                <a:lnTo>
                  <a:pt x="2010563" y="2398493"/>
                </a:lnTo>
                <a:lnTo>
                  <a:pt x="0" y="239849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sz="9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609600"/>
            <a:ext cx="8077200" cy="549381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b="1" dirty="0">
                <a:latin typeface="Bell MT" pitchFamily="18" charset="0"/>
                <a:cs typeface="Arial" pitchFamily="34" charset="0"/>
              </a:rPr>
              <a:t> Staphylococci resistant to the action of </a:t>
            </a:r>
            <a:r>
              <a:rPr lang="en-US" b="1" dirty="0" err="1">
                <a:latin typeface="Bell MT" pitchFamily="18" charset="0"/>
                <a:cs typeface="Arial" pitchFamily="34" charset="0"/>
              </a:rPr>
              <a:t>methicillin</a:t>
            </a:r>
            <a:r>
              <a:rPr lang="en-US" b="1" dirty="0">
                <a:latin typeface="Bell MT" pitchFamily="18" charset="0"/>
                <a:cs typeface="Arial" pitchFamily="34" charset="0"/>
              </a:rPr>
              <a:t> and other </a:t>
            </a:r>
            <a:r>
              <a:rPr lang="el-GR" b="1" i="1" dirty="0">
                <a:latin typeface="Arial" pitchFamily="34" charset="0"/>
                <a:cs typeface="Arial" pitchFamily="34" charset="0"/>
              </a:rPr>
              <a:t>β</a:t>
            </a:r>
            <a:r>
              <a:rPr lang="el-GR" b="1" dirty="0">
                <a:latin typeface="Arial" pitchFamily="34" charset="0"/>
                <a:cs typeface="Arial" pitchFamily="34" charset="0"/>
              </a:rPr>
              <a:t>-</a:t>
            </a:r>
            <a:r>
              <a:rPr lang="en-US" b="1" dirty="0" err="1">
                <a:latin typeface="Bell MT" pitchFamily="18" charset="0"/>
                <a:cs typeface="Arial" pitchFamily="34" charset="0"/>
              </a:rPr>
              <a:t>lactam</a:t>
            </a:r>
            <a:r>
              <a:rPr lang="en-US" b="1" dirty="0">
                <a:latin typeface="Bell MT" pitchFamily="18" charset="0"/>
                <a:cs typeface="Arial" pitchFamily="34" charset="0"/>
              </a:rPr>
              <a:t> antibiotics produce </a:t>
            </a:r>
            <a:r>
              <a:rPr lang="el-GR" b="1" i="1" dirty="0">
                <a:latin typeface="Arial" pitchFamily="34" charset="0"/>
                <a:cs typeface="Arial" pitchFamily="34" charset="0"/>
              </a:rPr>
              <a:t>β</a:t>
            </a:r>
            <a:r>
              <a:rPr lang="el-GR" b="1" dirty="0">
                <a:latin typeface="Arial" pitchFamily="34" charset="0"/>
                <a:cs typeface="Arial" pitchFamily="34" charset="0"/>
              </a:rPr>
              <a:t>-</a:t>
            </a:r>
            <a:r>
              <a:rPr lang="en-US" b="1" dirty="0" err="1">
                <a:latin typeface="Bell MT" pitchFamily="18" charset="0"/>
                <a:cs typeface="Arial" pitchFamily="34" charset="0"/>
              </a:rPr>
              <a:t>lactamase</a:t>
            </a:r>
            <a:r>
              <a:rPr lang="en-US" b="1" dirty="0">
                <a:latin typeface="Bell MT" pitchFamily="18" charset="0"/>
                <a:cs typeface="Arial" pitchFamily="34" charset="0"/>
              </a:rPr>
              <a:t>, encoded by </a:t>
            </a:r>
            <a:r>
              <a:rPr lang="en-US" b="1" i="1" dirty="0" err="1">
                <a:latin typeface="Bell MT" pitchFamily="18" charset="0"/>
                <a:cs typeface="Arial" pitchFamily="34" charset="0"/>
              </a:rPr>
              <a:t>blaZ</a:t>
            </a:r>
            <a:r>
              <a:rPr lang="en-US" b="1" dirty="0">
                <a:latin typeface="Bell MT" pitchFamily="18" charset="0"/>
                <a:cs typeface="Arial" pitchFamily="34" charset="0"/>
              </a:rPr>
              <a:t>, which hydrolyzes the                 </a:t>
            </a:r>
            <a:r>
              <a:rPr lang="el-GR" b="1" i="1" dirty="0">
                <a:latin typeface="Arial" pitchFamily="34" charset="0"/>
                <a:cs typeface="Arial" pitchFamily="34" charset="0"/>
              </a:rPr>
              <a:t>β</a:t>
            </a:r>
            <a:r>
              <a:rPr lang="el-GR" b="1" dirty="0">
                <a:latin typeface="Arial" pitchFamily="34" charset="0"/>
                <a:cs typeface="Arial" pitchFamily="34" charset="0"/>
              </a:rPr>
              <a:t>-</a:t>
            </a:r>
            <a:r>
              <a:rPr lang="en-US" b="1" dirty="0" err="1">
                <a:latin typeface="Bell MT" pitchFamily="18" charset="0"/>
                <a:cs typeface="Arial" pitchFamily="34" charset="0"/>
              </a:rPr>
              <a:t>lactam</a:t>
            </a:r>
            <a:r>
              <a:rPr lang="en-US" b="1" dirty="0">
                <a:latin typeface="Bell MT" pitchFamily="18" charset="0"/>
                <a:cs typeface="Arial" pitchFamily="34" charset="0"/>
              </a:rPr>
              <a:t> ring. </a:t>
            </a:r>
          </a:p>
          <a:p>
            <a:pPr algn="just">
              <a:lnSpc>
                <a:spcPct val="150000"/>
              </a:lnSpc>
            </a:pPr>
            <a:endParaRPr lang="en-US" b="1" dirty="0">
              <a:latin typeface="Bell MT" pitchFamily="18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b="1" dirty="0">
                <a:latin typeface="Bell MT" pitchFamily="18" charset="0"/>
                <a:cs typeface="Arial" pitchFamily="34" charset="0"/>
              </a:rPr>
              <a:t>They also produce the penicillin-binding protein PBP2A, a product of the </a:t>
            </a:r>
            <a:r>
              <a:rPr lang="en-US" b="1" i="1" dirty="0" err="1">
                <a:latin typeface="Bell MT" pitchFamily="18" charset="0"/>
                <a:cs typeface="Arial" pitchFamily="34" charset="0"/>
              </a:rPr>
              <a:t>mecA</a:t>
            </a:r>
            <a:r>
              <a:rPr lang="en-US" b="1" i="1" dirty="0">
                <a:latin typeface="Bell MT" pitchFamily="18" charset="0"/>
                <a:cs typeface="Arial" pitchFamily="34" charset="0"/>
              </a:rPr>
              <a:t> </a:t>
            </a:r>
            <a:r>
              <a:rPr lang="en-US" b="1" dirty="0">
                <a:latin typeface="Bell MT" pitchFamily="18" charset="0"/>
                <a:cs typeface="Arial" pitchFamily="34" charset="0"/>
              </a:rPr>
              <a:t>gene. The PBP2A protein substitutes for other PBPs, but because of its low affinity for </a:t>
            </a:r>
            <a:r>
              <a:rPr lang="en-US" b="1" dirty="0" err="1">
                <a:latin typeface="Bell MT" pitchFamily="18" charset="0"/>
                <a:cs typeface="Arial" pitchFamily="34" charset="0"/>
              </a:rPr>
              <a:t>methicillin</a:t>
            </a:r>
            <a:r>
              <a:rPr lang="en-US" b="1" dirty="0">
                <a:latin typeface="Bell MT" pitchFamily="18" charset="0"/>
                <a:cs typeface="Arial" pitchFamily="34" charset="0"/>
              </a:rPr>
              <a:t> and other β-</a:t>
            </a:r>
            <a:r>
              <a:rPr lang="en-US" b="1" dirty="0" err="1">
                <a:latin typeface="Bell MT" pitchFamily="18" charset="0"/>
                <a:cs typeface="Arial" pitchFamily="34" charset="0"/>
              </a:rPr>
              <a:t>lactams</a:t>
            </a:r>
            <a:r>
              <a:rPr lang="en-US" b="1" dirty="0">
                <a:latin typeface="Bell MT" pitchFamily="18" charset="0"/>
                <a:cs typeface="Arial" pitchFamily="34" charset="0"/>
              </a:rPr>
              <a:t>, it does not bind these agents at a clinically effective level. </a:t>
            </a:r>
          </a:p>
          <a:p>
            <a:pPr algn="just">
              <a:lnSpc>
                <a:spcPct val="150000"/>
              </a:lnSpc>
            </a:pPr>
            <a:endParaRPr lang="en-US" b="1" dirty="0">
              <a:latin typeface="Bell MT" pitchFamily="18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b="1" dirty="0">
                <a:latin typeface="Bell MT" pitchFamily="18" charset="0"/>
                <a:cs typeface="Arial" pitchFamily="34" charset="0"/>
              </a:rPr>
              <a:t>The sensor-transducer proteins BlaR1 and MecR1, and their respective repressors, </a:t>
            </a:r>
            <a:r>
              <a:rPr lang="en-US" b="1" dirty="0" err="1">
                <a:latin typeface="Bell MT" pitchFamily="18" charset="0"/>
                <a:cs typeface="Arial" pitchFamily="34" charset="0"/>
              </a:rPr>
              <a:t>BlaI</a:t>
            </a:r>
            <a:r>
              <a:rPr lang="en-US" b="1" dirty="0">
                <a:latin typeface="Bell MT" pitchFamily="18" charset="0"/>
                <a:cs typeface="Arial" pitchFamily="34" charset="0"/>
              </a:rPr>
              <a:t> and </a:t>
            </a:r>
            <a:r>
              <a:rPr lang="en-US" b="1" dirty="0" err="1">
                <a:latin typeface="Bell MT" pitchFamily="18" charset="0"/>
                <a:cs typeface="Arial" pitchFamily="34" charset="0"/>
              </a:rPr>
              <a:t>MecI</a:t>
            </a:r>
            <a:r>
              <a:rPr lang="en-US" b="1" dirty="0">
                <a:latin typeface="Bell MT" pitchFamily="18" charset="0"/>
                <a:cs typeface="Arial" pitchFamily="34" charset="0"/>
              </a:rPr>
              <a:t>, regulate transcription of </a:t>
            </a:r>
            <a:r>
              <a:rPr lang="en-US" b="1" dirty="0" err="1">
                <a:latin typeface="Bell MT" pitchFamily="18" charset="0"/>
                <a:cs typeface="Arial" pitchFamily="34" charset="0"/>
              </a:rPr>
              <a:t>blaZ</a:t>
            </a:r>
            <a:r>
              <a:rPr lang="en-US" b="1" dirty="0">
                <a:latin typeface="Bell MT" pitchFamily="18" charset="0"/>
                <a:cs typeface="Arial" pitchFamily="34" charset="0"/>
              </a:rPr>
              <a:t> and </a:t>
            </a:r>
            <a:r>
              <a:rPr lang="en-US" b="1" dirty="0" err="1">
                <a:latin typeface="Bell MT" pitchFamily="18" charset="0"/>
                <a:cs typeface="Arial" pitchFamily="34" charset="0"/>
              </a:rPr>
              <a:t>mecA</a:t>
            </a:r>
            <a:r>
              <a:rPr lang="en-US" b="1" dirty="0">
                <a:latin typeface="Bell MT" pitchFamily="18" charset="0"/>
                <a:cs typeface="Arial" pitchFamily="34" charset="0"/>
              </a:rPr>
              <a:t>. </a:t>
            </a:r>
            <a:br>
              <a:rPr lang="en-US" b="1" dirty="0">
                <a:latin typeface="Bell MT" pitchFamily="18" charset="0"/>
                <a:cs typeface="Arial" pitchFamily="34" charset="0"/>
              </a:rPr>
            </a:br>
            <a:r>
              <a:rPr lang="en-US" b="1" dirty="0">
                <a:latin typeface="Bell MT" pitchFamily="18" charset="0"/>
                <a:cs typeface="Arial" pitchFamily="34" charset="0"/>
              </a:rPr>
              <a:t> </a:t>
            </a:r>
            <a:br>
              <a:rPr lang="en-US" b="1" dirty="0">
                <a:latin typeface="Arial" pitchFamily="34" charset="0"/>
                <a:cs typeface="Arial" pitchFamily="34" charset="0"/>
              </a:rPr>
            </a:b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3A6C92ED-54FD-4306-828E-D8779E60AAB7}"/>
              </a:ext>
            </a:extLst>
          </p:cNvPr>
          <p:cNvSpPr/>
          <p:nvPr/>
        </p:nvSpPr>
        <p:spPr>
          <a:xfrm>
            <a:off x="0" y="5617424"/>
            <a:ext cx="1005282" cy="1199247"/>
          </a:xfrm>
          <a:custGeom>
            <a:avLst/>
            <a:gdLst/>
            <a:ahLst/>
            <a:cxnLst/>
            <a:rect l="l" t="t" r="r" b="b"/>
            <a:pathLst>
              <a:path w="2010563" h="2398493">
                <a:moveTo>
                  <a:pt x="0" y="0"/>
                </a:moveTo>
                <a:lnTo>
                  <a:pt x="2010563" y="0"/>
                </a:lnTo>
                <a:lnTo>
                  <a:pt x="2010563" y="2398493"/>
                </a:lnTo>
                <a:lnTo>
                  <a:pt x="0" y="239849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sz="9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1116</Words>
  <Application>Microsoft Office PowerPoint</Application>
  <PresentationFormat>On-screen Show (4:3)</PresentationFormat>
  <Paragraphs>70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Anton</vt:lpstr>
      <vt:lpstr>Arial</vt:lpstr>
      <vt:lpstr>Bell MT</vt:lpstr>
      <vt:lpstr>Calibri</vt:lpstr>
      <vt:lpstr>TT Chocolates</vt:lpstr>
      <vt:lpstr>TT Chocolates Bold</vt:lpstr>
      <vt:lpstr>TT Chocolates Ultra-Bold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Saad</dc:creator>
  <cp:lastModifiedBy>saadmahdi saadmahdi</cp:lastModifiedBy>
  <cp:revision>5</cp:revision>
  <dcterms:created xsi:type="dcterms:W3CDTF">2006-08-16T00:00:00Z</dcterms:created>
  <dcterms:modified xsi:type="dcterms:W3CDTF">2024-03-20T14:38:13Z</dcterms:modified>
</cp:coreProperties>
</file>